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67AD"/>
    <a:srgbClr val="BD7EB3"/>
    <a:srgbClr val="BD2B79"/>
    <a:srgbClr val="BD7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90"/>
    <p:restoredTop sz="91424"/>
  </p:normalViewPr>
  <p:slideViewPr>
    <p:cSldViewPr snapToGrid="0" snapToObjects="1">
      <p:cViewPr varScale="1">
        <p:scale>
          <a:sx n="45" d="100"/>
          <a:sy n="45" d="100"/>
        </p:scale>
        <p:origin x="-96" y="-9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4" Type="http://schemas.microsoft.com/office/2011/relationships/chartColorStyle" Target="colors3.xml"/><Relationship Id="rId1" Type="http://schemas.openxmlformats.org/officeDocument/2006/relationships/package" Target="../embeddings/Microsoft_Excel_Sheet3.xlsx"/><Relationship Id="rId2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Relationship Id="rId2" Type="http://schemas.microsoft.com/office/2011/relationships/chartStyle" Target="style4.xml"/><Relationship Id="rId3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Φύλλο1!$A$2:$A$4</c:f>
              <c:strCache>
                <c:ptCount val="3"/>
                <c:pt idx="0">
                  <c:v>Χαρακτηριστικά της φυσιολογικής χλωρίδας</c:v>
                </c:pt>
                <c:pt idx="1">
                  <c:v>Επανεμφάνιση γαλακτοβακίλλων</c:v>
                </c:pt>
                <c:pt idx="2">
                  <c:v>Γαλακτοβάκιλλοι σε επίπεδα αντίστοιχα με πριν την εμμηνόπαυση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91.0</c:v>
                </c:pt>
                <c:pt idx="1">
                  <c:v>100.0</c:v>
                </c:pt>
                <c:pt idx="2">
                  <c:v>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43939704"/>
        <c:axId val="-2146974040"/>
      </c:barChart>
      <c:catAx>
        <c:axId val="2143939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BD67A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974040"/>
        <c:crosses val="autoZero"/>
        <c:auto val="1"/>
        <c:lblAlgn val="ctr"/>
        <c:lblOffset val="100"/>
        <c:noMultiLvlLbl val="0"/>
      </c:catAx>
      <c:valAx>
        <c:axId val="-2146974040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2143939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137764280976217"/>
          <c:y val="0.0710620243207734"/>
          <c:w val="0.964181286946184"/>
          <c:h val="0.9289379756792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Φύλλο1!$A$2:$A$11</c:f>
              <c:strCache>
                <c:ptCount val="10"/>
                <c:pt idx="0">
                  <c:v>Μικτού τύπου ακράτεια ούρων</c:v>
                </c:pt>
                <c:pt idx="1">
                  <c:v>Ακράτεια ούρων από προσπάθεια</c:v>
                </c:pt>
                <c:pt idx="2">
                  <c:v>Επιτακτική ακράτεια όυρων</c:v>
                </c:pt>
                <c:pt idx="3">
                  <c:v>Έπειξη προς ούρηση</c:v>
                </c:pt>
                <c:pt idx="4">
                  <c:v>Νυχτουρία</c:v>
                </c:pt>
                <c:pt idx="5">
                  <c:v>Συχνουρία</c:v>
                </c:pt>
                <c:pt idx="6">
                  <c:v>Αίσθημα κνησμού</c:v>
                </c:pt>
                <c:pt idx="7">
                  <c:v>Αίσθημα καύσου</c:v>
                </c:pt>
                <c:pt idx="8">
                  <c:v>Δυσπαρεύνια</c:v>
                </c:pt>
                <c:pt idx="9">
                  <c:v>Ξηρότητα</c:v>
                </c:pt>
              </c:strCache>
            </c:strRef>
          </c:cat>
          <c:val>
            <c:numRef>
              <c:f>Φύλλο1!$B$2:$B$11</c:f>
              <c:numCache>
                <c:formatCode>General</c:formatCode>
                <c:ptCount val="10"/>
                <c:pt idx="0">
                  <c:v>100.0</c:v>
                </c:pt>
                <c:pt idx="1">
                  <c:v>100.0</c:v>
                </c:pt>
                <c:pt idx="2">
                  <c:v>100.0</c:v>
                </c:pt>
                <c:pt idx="3">
                  <c:v>100.0</c:v>
                </c:pt>
                <c:pt idx="4">
                  <c:v>100.0</c:v>
                </c:pt>
                <c:pt idx="5">
                  <c:v>100.0</c:v>
                </c:pt>
                <c:pt idx="6">
                  <c:v>100.0</c:v>
                </c:pt>
                <c:pt idx="7">
                  <c:v>100.0</c:v>
                </c:pt>
                <c:pt idx="8">
                  <c:v>100.0</c:v>
                </c:pt>
                <c:pt idx="9">
                  <c:v>100.0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47071384"/>
        <c:axId val="2147074984"/>
      </c:barChart>
      <c:catAx>
        <c:axId val="2147071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BD67A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7074984"/>
        <c:crosses val="autoZero"/>
        <c:auto val="1"/>
        <c:lblAlgn val="ctr"/>
        <c:lblOffset val="100"/>
        <c:noMultiLvlLbl val="0"/>
      </c:catAx>
      <c:valAx>
        <c:axId val="2147074984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21470713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Μετά από 5 θεραπείες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Φύλλο1!$A$2:$A$3</c:f>
              <c:strCache>
                <c:ptCount val="2"/>
                <c:pt idx="0">
                  <c:v>Δυσπαρεύνια</c:v>
                </c:pt>
                <c:pt idx="1">
                  <c:v>Ξηρότητα</c:v>
                </c:pt>
              </c:strCache>
            </c:strRef>
          </c:cat>
          <c:val>
            <c:numRef>
              <c:f>Φύλλο1!$B$2:$B$3</c:f>
              <c:numCache>
                <c:formatCode>General</c:formatCode>
                <c:ptCount val="2"/>
                <c:pt idx="0">
                  <c:v>81.0</c:v>
                </c:pt>
                <c:pt idx="1">
                  <c:v>86.0</c:v>
                </c:pt>
              </c:numCache>
            </c:numRef>
          </c:val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Μετά από 4 θεραπείες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Φύλλο1!$A$2:$A$3</c:f>
              <c:strCache>
                <c:ptCount val="2"/>
                <c:pt idx="0">
                  <c:v>Δυσπαρεύνια</c:v>
                </c:pt>
                <c:pt idx="1">
                  <c:v>Ξηρότητα</c:v>
                </c:pt>
              </c:strCache>
            </c:strRef>
          </c:cat>
          <c:val>
            <c:numRef>
              <c:f>Φύλλο1!$C$2:$C$3</c:f>
              <c:numCache>
                <c:formatCode>General</c:formatCode>
                <c:ptCount val="2"/>
                <c:pt idx="0">
                  <c:v>58.0</c:v>
                </c:pt>
                <c:pt idx="1">
                  <c:v>66.0</c:v>
                </c:pt>
              </c:numCache>
            </c:numRef>
          </c:val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Μετά από 3 θεραπείες</c:v>
                </c:pt>
              </c:strCache>
            </c:strRef>
          </c:tx>
          <c:spPr>
            <a:solidFill>
              <a:srgbClr val="BD67AD"/>
            </a:solidFill>
            <a:ln>
              <a:noFill/>
            </a:ln>
            <a:effectLst/>
          </c:spPr>
          <c:invertIfNegative val="0"/>
          <c:cat>
            <c:strRef>
              <c:f>Φύλλο1!$A$2:$A$3</c:f>
              <c:strCache>
                <c:ptCount val="2"/>
                <c:pt idx="0">
                  <c:v>Δυσπαρεύνια</c:v>
                </c:pt>
                <c:pt idx="1">
                  <c:v>Ξηρότητα</c:v>
                </c:pt>
              </c:strCache>
            </c:strRef>
          </c:cat>
          <c:val>
            <c:numRef>
              <c:f>Φύλλο1!$D$2:$D$3</c:f>
              <c:numCache>
                <c:formatCode>General</c:formatCode>
                <c:ptCount val="2"/>
                <c:pt idx="0">
                  <c:v>27.0</c:v>
                </c:pt>
                <c:pt idx="1">
                  <c:v>36.0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43973752"/>
        <c:axId val="2143977320"/>
      </c:barChart>
      <c:catAx>
        <c:axId val="2143973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BD67A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3977320"/>
        <c:crosses val="autoZero"/>
        <c:auto val="1"/>
        <c:lblAlgn val="ctr"/>
        <c:lblOffset val="100"/>
        <c:noMultiLvlLbl val="0"/>
      </c:catAx>
      <c:valAx>
        <c:axId val="2143977320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2143973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228840960097379"/>
          <c:y val="0.736221619361882"/>
          <c:w val="0.938531324888737"/>
          <c:h val="0.2205697668138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Φύλλο1!$A$2:$A$4</c:f>
              <c:strCache>
                <c:ptCount val="3"/>
                <c:pt idx="0">
                  <c:v>Έπειξη προς ούρηση</c:v>
                </c:pt>
                <c:pt idx="1">
                  <c:v>Νυχτουρία</c:v>
                </c:pt>
                <c:pt idx="2">
                  <c:v>Συχνουρία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76.0</c:v>
                </c:pt>
                <c:pt idx="1">
                  <c:v>96.0</c:v>
                </c:pt>
                <c:pt idx="2">
                  <c:v>68.0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47028536"/>
        <c:axId val="2147055624"/>
      </c:barChart>
      <c:catAx>
        <c:axId val="2147028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BD67A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7055624"/>
        <c:crosses val="autoZero"/>
        <c:auto val="1"/>
        <c:lblAlgn val="ctr"/>
        <c:lblOffset val="100"/>
        <c:noMultiLvlLbl val="0"/>
      </c:catAx>
      <c:valAx>
        <c:axId val="2147055624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2147028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Μετά από 5 θεραπείες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Φύλλο1!$A$2</c:f>
              <c:strCache>
                <c:ptCount val="1"/>
                <c:pt idx="0">
                  <c:v>Φυσιολογική σεξουαλική λειτουργικότητα</c:v>
                </c:pt>
              </c:strCache>
            </c:strRef>
          </c:cat>
          <c:val>
            <c:numRef>
              <c:f>Φύλλο1!$B$2</c:f>
              <c:numCache>
                <c:formatCode>General</c:formatCode>
                <c:ptCount val="1"/>
                <c:pt idx="0">
                  <c:v>84.0</c:v>
                </c:pt>
              </c:numCache>
            </c:numRef>
          </c:val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Μετά από 4 θεραπείες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Φύλλο1!$A$2</c:f>
              <c:strCache>
                <c:ptCount val="1"/>
                <c:pt idx="0">
                  <c:v>Φυσιολογική σεξουαλική λειτουργικότητα</c:v>
                </c:pt>
              </c:strCache>
            </c:strRef>
          </c:cat>
          <c:val>
            <c:numRef>
              <c:f>Φύλλο1!$C$2</c:f>
              <c:numCache>
                <c:formatCode>General</c:formatCode>
                <c:ptCount val="1"/>
                <c:pt idx="0">
                  <c:v>69.0</c:v>
                </c:pt>
              </c:numCache>
            </c:numRef>
          </c:val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Μετά από 3 θεραπείες</c:v>
                </c:pt>
              </c:strCache>
            </c:strRef>
          </c:tx>
          <c:spPr>
            <a:solidFill>
              <a:srgbClr val="BD67AD"/>
            </a:solidFill>
            <a:ln>
              <a:noFill/>
            </a:ln>
            <a:effectLst/>
          </c:spPr>
          <c:invertIfNegative val="0"/>
          <c:cat>
            <c:strRef>
              <c:f>Φύλλο1!$A$2</c:f>
              <c:strCache>
                <c:ptCount val="1"/>
                <c:pt idx="0">
                  <c:v>Φυσιολογική σεξουαλική λειτουργικότητα</c:v>
                </c:pt>
              </c:strCache>
            </c:strRef>
          </c:cat>
          <c:val>
            <c:numRef>
              <c:f>Φύλλο1!$D$2</c:f>
              <c:numCache>
                <c:formatCode>General</c:formatCode>
                <c:ptCount val="1"/>
                <c:pt idx="0">
                  <c:v>41.0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46870504"/>
        <c:axId val="-2146866936"/>
      </c:barChart>
      <c:catAx>
        <c:axId val="-2146870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BD67A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866936"/>
        <c:crosses val="autoZero"/>
        <c:auto val="1"/>
        <c:lblAlgn val="ctr"/>
        <c:lblOffset val="100"/>
        <c:noMultiLvlLbl val="0"/>
      </c:catAx>
      <c:valAx>
        <c:axId val="-2146866936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-2146870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solidFill>
            <a:schemeClr val="accent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0.76646</cdr:x>
      <cdr:y>0.17568</cdr:y>
    </cdr:from>
    <cdr:to>
      <cdr:x>0.82655</cdr:x>
      <cdr:y>0.26076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59750" y="826188"/>
          <a:ext cx="631882" cy="40011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sz="2000" b="1" dirty="0">
              <a:solidFill>
                <a:srgbClr val="BD67AD"/>
              </a:solidFill>
            </a:rPr>
            <a:t>6</a:t>
          </a:r>
          <a:r>
            <a:rPr lang="el-GR" sz="2000" b="1" dirty="0" smtClean="0">
              <a:solidFill>
                <a:srgbClr val="BD67AD"/>
              </a:solidFill>
            </a:rPr>
            <a:t>6%</a:t>
          </a:r>
          <a:endParaRPr lang="el-GR" sz="2000" b="1" dirty="0">
            <a:solidFill>
              <a:srgbClr val="BD67AD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D8207-8D28-2345-A7BB-E1E9C64D4439}" type="datetimeFigureOut">
              <a:rPr lang="el-GR" smtClean="0"/>
              <a:t>23/09/17</a:t>
            </a:fld>
            <a:endParaRPr lang="el-GR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A2330-B4A5-CD41-92FD-29ED118DC6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76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ς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υπότιτλου υποδείγματος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κειμένου υποδείγματος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κειμένου υποδείγματος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κειμένου υποδείγματος</a:t>
            </a:r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κειμένου υποδείγματος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κειμένου υποδείγματος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τίτλου υποδείγματος</a:t>
            </a:r>
            <a:endParaRPr lang="el-GR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κειμένου υποδείγματος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23/09/17</a:t>
            </a:fld>
            <a:endParaRPr lang="en-US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4000" y="541867"/>
            <a:ext cx="7332133" cy="699031"/>
          </a:xfrm>
          <a:noFill/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</a:rPr>
              <a:t>Μήπως </a:t>
            </a:r>
            <a:r>
              <a:rPr lang="el-GR" sz="4000" b="1" smtClean="0">
                <a:solidFill>
                  <a:schemeClr val="accent1">
                    <a:lumMod val="50000"/>
                  </a:schemeClr>
                </a:solidFill>
              </a:rPr>
              <a:t>έχω και εγώ ατροφία </a:t>
            </a:r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</a:rPr>
              <a:t>κόλπου?</a:t>
            </a:r>
            <a:endParaRPr lang="el-G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0" y="1816631"/>
            <a:ext cx="9448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Η ατροφία κόλπου και αιδοίου εμφανίζεται κατά την εμμηνόπαυση λόγω της πτώσης των οιστρογόνων </a:t>
            </a:r>
          </a:p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charset="0"/>
              <a:buChar char="•"/>
            </a:pP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Μερικές φορές όμως μπορεί να εμφανιστεί και λίγο πριν την εμμηνόπαυση κατά την περίοδο της κλιμακτηρίου </a:t>
            </a:r>
          </a:p>
          <a:p>
            <a:pPr marL="285750" indent="-285750">
              <a:buFont typeface="Arial" charset="0"/>
              <a:buChar char="•"/>
            </a:pPr>
            <a:endParaRPr lang="el-GR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Μάλιστα πλέον η ατροφία κόλπου και αιδοίου ονομάζεται Ουρογεννητικό Σύνδρομο της Εμμηνόπαυσης</a:t>
            </a:r>
          </a:p>
          <a:p>
            <a:pPr marL="285750" indent="-285750">
              <a:buFont typeface="Arial" charset="0"/>
              <a:buChar char="•"/>
            </a:pPr>
            <a:endParaRPr lang="el-GR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Δυστυχώς, μόλις 4% των γυναικών με ατροφία κόλπου μπορούν αναγνωρίζουν τα συμπτώματα της ατροφίας </a:t>
            </a:r>
          </a:p>
        </p:txBody>
      </p:sp>
    </p:spTree>
    <p:extLst>
      <p:ext uri="{BB962C8B-B14F-4D97-AF65-F5344CB8AC3E}">
        <p14:creationId xmlns:p14="http://schemas.microsoft.com/office/powerpoint/2010/main" val="1959112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211666" y="1097001"/>
            <a:ext cx="10515600" cy="143983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sz="2000" b="1" dirty="0" smtClean="0">
                <a:solidFill>
                  <a:srgbClr val="BD67AD"/>
                </a:solidFill>
              </a:rPr>
              <a:t>ΝΑΙ.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sz="2000" b="1" dirty="0" smtClean="0">
              <a:solidFill>
                <a:srgbClr val="BD67AD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Ποσοστό των γυναικών με μέτρια έως και σοβαρής ένταση συμπτωμάτων, που μπορεί να ανταποκριθεί στην θεραπεία και να εμφανίσει κάποιας βαθμού ελάττωση έως και πλήρη εξάλειψη των συμπτωμάτων  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211666" y="0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dirty="0">
                <a:solidFill>
                  <a:schemeClr val="accent1">
                    <a:lumMod val="50000"/>
                  </a:schemeClr>
                </a:solidFill>
              </a:rPr>
              <a:t>Μ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ε το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Mona Lisa Touch Laser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 ελαττώνονται τα συμπτώματα του Ουρογεννητικού Συνδρόμου της Εμμηνόπαυσης? </a:t>
            </a:r>
          </a:p>
        </p:txBody>
      </p:sp>
      <p:graphicFrame>
        <p:nvGraphicFramePr>
          <p:cNvPr id="5" name="Γράφημα 4"/>
          <p:cNvGraphicFramePr/>
          <p:nvPr>
            <p:extLst>
              <p:ext uri="{D42A27DB-BD31-4B8C-83A1-F6EECF244321}">
                <p14:modId xmlns:p14="http://schemas.microsoft.com/office/powerpoint/2010/main" val="139416510"/>
              </p:ext>
            </p:extLst>
          </p:nvPr>
        </p:nvGraphicFramePr>
        <p:xfrm>
          <a:off x="615821" y="2434892"/>
          <a:ext cx="9218645" cy="376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32504" y="5836976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BD67AD"/>
                </a:solidFill>
              </a:rPr>
              <a:t>100%</a:t>
            </a:r>
            <a:endParaRPr lang="el-GR" b="1" dirty="0">
              <a:solidFill>
                <a:srgbClr val="BD67A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0372" y="3084588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smtClean="0">
                <a:solidFill>
                  <a:srgbClr val="BD67AD"/>
                </a:solidFill>
              </a:rPr>
              <a:t>100%</a:t>
            </a:r>
            <a:endParaRPr lang="el-GR" b="1">
              <a:solidFill>
                <a:srgbClr val="BD67A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302258" y="3414236"/>
            <a:ext cx="736087" cy="382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mtClean="0">
                <a:solidFill>
                  <a:srgbClr val="BD67AD"/>
                </a:solidFill>
              </a:rPr>
              <a:t>100%</a:t>
            </a:r>
            <a:endParaRPr lang="el-GR" b="1">
              <a:solidFill>
                <a:srgbClr val="BD67A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1298" y="3769217"/>
            <a:ext cx="825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mtClean="0">
                <a:solidFill>
                  <a:srgbClr val="BD67AD"/>
                </a:solidFill>
              </a:rPr>
              <a:t>100%</a:t>
            </a:r>
            <a:endParaRPr lang="el-GR" b="1">
              <a:solidFill>
                <a:srgbClr val="BD67A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02258" y="403754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smtClean="0">
                <a:solidFill>
                  <a:srgbClr val="BD67AD"/>
                </a:solidFill>
              </a:rPr>
              <a:t>100%</a:t>
            </a:r>
            <a:endParaRPr lang="el-GR" b="1">
              <a:solidFill>
                <a:srgbClr val="BD67A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02257" y="440161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BD67AD"/>
                </a:solidFill>
              </a:rPr>
              <a:t>100%</a:t>
            </a:r>
            <a:endParaRPr lang="el-GR" b="1" dirty="0">
              <a:solidFill>
                <a:srgbClr val="BD67A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41990" y="4772248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BD67AD"/>
                </a:solidFill>
              </a:rPr>
              <a:t>100%</a:t>
            </a:r>
            <a:endParaRPr lang="el-GR" b="1" dirty="0">
              <a:solidFill>
                <a:srgbClr val="BD67A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34306" y="5115610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smtClean="0">
                <a:solidFill>
                  <a:srgbClr val="BD67AD"/>
                </a:solidFill>
              </a:rPr>
              <a:t>100%</a:t>
            </a:r>
            <a:endParaRPr lang="el-GR" b="1">
              <a:solidFill>
                <a:srgbClr val="BD67A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32504" y="548456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smtClean="0">
                <a:solidFill>
                  <a:srgbClr val="BD67AD"/>
                </a:solidFill>
              </a:rPr>
              <a:t>100%</a:t>
            </a:r>
            <a:endParaRPr lang="el-GR" b="1">
              <a:solidFill>
                <a:srgbClr val="BD67A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81298" y="2726110"/>
            <a:ext cx="95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BD67AD"/>
                </a:solidFill>
              </a:rPr>
              <a:t>100%</a:t>
            </a:r>
            <a:endParaRPr lang="el-GR" b="1" dirty="0">
              <a:solidFill>
                <a:srgbClr val="BD67A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69527" y="6488668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22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944032" y="2208397"/>
            <a:ext cx="10515600" cy="3405593"/>
          </a:xfrm>
        </p:spPr>
        <p:txBody>
          <a:bodyPr/>
          <a:lstStyle/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Ο αριθμός των θεραπειών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ΔΕΝ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είναι προκαθορισμένος.</a:t>
            </a: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εν έχουν ανευρεθεί στοιχεία (όπως πχ χρόνια εμμηνόπαυσης,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σωματότυπος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) που να μπορούν να προβλέψουν τον αριθμό απαραίτητων θεραπειών.  </a:t>
            </a: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Όταν η ατροφία είναι στην αρχή με ήπια συμπτωματολογία 2 θεραπείες μπορεί να είναι αρκετές.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Γενικά θεωρείται ότι χρειάζονται 3-5 θεραπείες.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211667" y="276447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Πόσες θεραπείες χρειάζονται για να εξαφανιστούν τα συμπτώματα?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02778" y="6488668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086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Σύμβολο κράτησης θέσης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177588"/>
              </p:ext>
            </p:extLst>
          </p:nvPr>
        </p:nvGraphicFramePr>
        <p:xfrm>
          <a:off x="809967" y="2303168"/>
          <a:ext cx="10515600" cy="4702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Τίτλος 1"/>
          <p:cNvSpPr txBox="1">
            <a:spLocks/>
          </p:cNvSpPr>
          <p:nvPr/>
        </p:nvSpPr>
        <p:spPr>
          <a:xfrm>
            <a:off x="211667" y="276447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Πόσες θεραπείες χρειάζονται για να εξαφανιστούν τα συμπτώματα?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073" y="1500521"/>
            <a:ext cx="11431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Ποσοστά γυναικών που είχαν μέτριας προς σοβαρής έντασης συμπτώματα από το γεννητικό σύστημα πριν την  έναρξη της θεραπείας και δήλωσαν πλήρη εξαφάνιση των συμπτωμάτων τους μετά από 3-5 θεραπείες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11163" y="2729246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smtClean="0">
                <a:solidFill>
                  <a:srgbClr val="BD67AD"/>
                </a:solidFill>
              </a:rPr>
              <a:t>36%</a:t>
            </a:r>
            <a:endParaRPr lang="el-GR" sz="2000" b="1">
              <a:solidFill>
                <a:srgbClr val="BD67A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77715" y="3596810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>
                <a:solidFill>
                  <a:srgbClr val="BD67AD"/>
                </a:solidFill>
              </a:rPr>
              <a:t>8</a:t>
            </a:r>
            <a:r>
              <a:rPr lang="el-GR" sz="2000" b="1" dirty="0" smtClean="0">
                <a:solidFill>
                  <a:srgbClr val="BD67AD"/>
                </a:solidFill>
              </a:rPr>
              <a:t>6%</a:t>
            </a:r>
            <a:endParaRPr lang="el-GR" sz="2000" b="1" dirty="0">
              <a:solidFill>
                <a:srgbClr val="BD67A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01414" y="4751166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BD67AD"/>
                </a:solidFill>
              </a:rPr>
              <a:t>27%</a:t>
            </a:r>
            <a:endParaRPr lang="el-GR" sz="2000" b="1" dirty="0">
              <a:solidFill>
                <a:srgbClr val="BD67A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37813" y="5133003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BD67AD"/>
                </a:solidFill>
              </a:rPr>
              <a:t>58%</a:t>
            </a:r>
            <a:endParaRPr lang="el-GR" sz="2000" b="1" dirty="0">
              <a:solidFill>
                <a:srgbClr val="BD67A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61763" y="5597300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BD67AD"/>
                </a:solidFill>
              </a:rPr>
              <a:t>81%</a:t>
            </a:r>
            <a:endParaRPr lang="el-GR" sz="2000" b="1" dirty="0">
              <a:solidFill>
                <a:srgbClr val="BD67A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9527" y="6488668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37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Σύμβολο κράτησης θέσης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77182"/>
              </p:ext>
            </p:extLst>
          </p:nvPr>
        </p:nvGraphicFramePr>
        <p:xfrm>
          <a:off x="892151" y="2580389"/>
          <a:ext cx="10515600" cy="3894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Τίτλος 1"/>
          <p:cNvSpPr txBox="1">
            <a:spLocks/>
          </p:cNvSpPr>
          <p:nvPr/>
        </p:nvSpPr>
        <p:spPr>
          <a:xfrm>
            <a:off x="211667" y="276447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Πόσες θεραπείες χρειάζονται για να εξαφανιστούν τα συμπτώματα?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2073" y="1500521"/>
            <a:ext cx="11431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Ποσοστά γυναικών που δήλωσαν πλήρη απουσία συμπτωμάτων από το κατώτερο ουροποιητικό μετά από 3 θεραπείες</a:t>
            </a:r>
            <a:endParaRPr lang="el-G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44540" y="3032371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smtClean="0">
                <a:solidFill>
                  <a:srgbClr val="BD67AD"/>
                </a:solidFill>
              </a:rPr>
              <a:t>68%</a:t>
            </a:r>
            <a:endParaRPr lang="el-GR" sz="2000" b="1">
              <a:solidFill>
                <a:srgbClr val="BD67A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25740" y="4359651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BD67AD"/>
                </a:solidFill>
              </a:rPr>
              <a:t>96%</a:t>
            </a:r>
            <a:endParaRPr lang="el-GR" sz="2000" b="1" dirty="0">
              <a:solidFill>
                <a:srgbClr val="BD67A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49868" y="5585378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BD67AD"/>
                </a:solidFill>
              </a:rPr>
              <a:t>76%</a:t>
            </a:r>
            <a:endParaRPr lang="el-GR" sz="2000" b="1" dirty="0">
              <a:solidFill>
                <a:srgbClr val="BD67A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9527" y="6488668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175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0" y="0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Θεραπεία με το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Mona Lisa Touch Laser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 μπορεί να βελτιώσει την σεξουαλική μου λειτουργικότητα? </a:t>
            </a:r>
          </a:p>
        </p:txBody>
      </p:sp>
      <p:sp>
        <p:nvSpPr>
          <p:cNvPr id="5" name="Σύμβολο κράτησης θέσης περιεχομένου 2"/>
          <p:cNvSpPr txBox="1">
            <a:spLocks/>
          </p:cNvSpPr>
          <p:nvPr/>
        </p:nvSpPr>
        <p:spPr>
          <a:xfrm>
            <a:off x="353008" y="1406005"/>
            <a:ext cx="10515600" cy="2392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sz="2000" b="1" dirty="0" smtClean="0">
                <a:solidFill>
                  <a:srgbClr val="BD67AD"/>
                </a:solidFill>
              </a:rPr>
              <a:t>ΝΑΙ.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Αυξάνεται η επιθυμία για σεξουαλικές επαφές.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Αυξάνεται η ικανότητα οργασμού και η ικανοποίηση κατά την σεξουαλική πράξη.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Αυξάνεται η συνολική ικανοποίηση από την σεξουαλική ζωή και από τον τρόπο που αντιδρά το σώμα κατά την σεξουαλική διέγερση.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Η σεξουαλική λειτουργικότητα γίνεται φυσιολογική.</a:t>
            </a:r>
          </a:p>
        </p:txBody>
      </p:sp>
      <p:graphicFrame>
        <p:nvGraphicFramePr>
          <p:cNvPr id="6" name="Σύμβολο κράτησης θέσης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34581"/>
              </p:ext>
            </p:extLst>
          </p:nvPr>
        </p:nvGraphicFramePr>
        <p:xfrm>
          <a:off x="538163" y="4347030"/>
          <a:ext cx="10515600" cy="220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043863" y="4657726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smtClean="0">
                <a:solidFill>
                  <a:srgbClr val="BD67AD"/>
                </a:solidFill>
              </a:rPr>
              <a:t>41%</a:t>
            </a:r>
            <a:endParaRPr lang="el-GR" sz="1600" b="1">
              <a:solidFill>
                <a:srgbClr val="BD67A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10763" y="4996280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BD67AD"/>
                </a:solidFill>
              </a:rPr>
              <a:t>69%</a:t>
            </a:r>
            <a:endParaRPr lang="el-GR" sz="1600" b="1" dirty="0">
              <a:solidFill>
                <a:srgbClr val="BD67A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82695" y="5359064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BD67AD"/>
                </a:solidFill>
              </a:rPr>
              <a:t>84%</a:t>
            </a:r>
            <a:endParaRPr lang="el-GR" sz="1600" b="1" dirty="0">
              <a:solidFill>
                <a:srgbClr val="BD67A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8164" y="3877091"/>
            <a:ext cx="10786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Ποσοστά γυναικών που δήλωσαν  φυσιολογική σεξουαλική λειτουργία μετά από 3-5 θεραπείες με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Mona Lisa Touch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Laser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9527" y="6488668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95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211666" y="0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Έχω συμπτώματα από το κατώτερο ουροποιητικό. Θεραπεία με το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Mona Lisa Touch Laser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 μπορεί να βελτιώσει την ποιότητα ζωής μου? </a:t>
            </a:r>
          </a:p>
        </p:txBody>
      </p:sp>
      <p:sp>
        <p:nvSpPr>
          <p:cNvPr id="5" name="Σύμβολο κράτησης θέσης περιεχομένου 2"/>
          <p:cNvSpPr txBox="1">
            <a:spLocks/>
          </p:cNvSpPr>
          <p:nvPr/>
        </p:nvSpPr>
        <p:spPr>
          <a:xfrm>
            <a:off x="353008" y="1406005"/>
            <a:ext cx="10515600" cy="4504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000" b="1" dirty="0" smtClean="0">
                <a:solidFill>
                  <a:srgbClr val="BD67AD"/>
                </a:solidFill>
              </a:rPr>
              <a:t>ΝΑΙ.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Η καθημερινότητα γίνεται πιο εύκολη, χωρίς περιορισμό των δραστηριοτήτων (κοινωνικών ή σωματικών) 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Δεν χρειάζονται μέτρα προστασίας από την ακράτεια (όπως περιορισμός λήψης υγρών, χρήση </a:t>
            </a:r>
            <a:r>
              <a:rPr lang="el-GR" sz="2000" b="1" dirty="0" err="1" smtClean="0">
                <a:solidFill>
                  <a:srgbClr val="BD67AD"/>
                </a:solidFill>
              </a:rPr>
              <a:t>σερβιετών</a:t>
            </a:r>
            <a:r>
              <a:rPr lang="el-GR" sz="2000" b="1" dirty="0" smtClean="0">
                <a:solidFill>
                  <a:srgbClr val="BD67AD"/>
                </a:solidFill>
              </a:rPr>
              <a:t> ή περιορισμός των μετακινήσεων).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Βελτιώνονται οι διαπροσωπικές σχέσεις.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Βελτιώνεται η γενικότερη υγεία και ψυχολογία.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9527" y="6488668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76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704385" y="1647205"/>
            <a:ext cx="10515600" cy="3571566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BD67AD"/>
                </a:solidFill>
              </a:rPr>
              <a:t>Πολυάριθμες μελέτες από διάφορες χώρες (Αμερική, Ιταλία, Ελλάδα) έχουν δημοσιευτεί για την αποτελεσματικότητα της θεραπείας </a:t>
            </a:r>
            <a:r>
              <a:rPr lang="en-US" sz="2400" dirty="0" smtClean="0">
                <a:solidFill>
                  <a:srgbClr val="BD67AD"/>
                </a:solidFill>
              </a:rPr>
              <a:t>Mona Lisa Touch Laser</a:t>
            </a:r>
            <a:r>
              <a:rPr lang="el-GR" sz="2400" dirty="0" smtClean="0">
                <a:solidFill>
                  <a:srgbClr val="BD67AD"/>
                </a:solidFill>
              </a:rPr>
              <a:t>. Τα αποτελέσματα όλων των μελετών βρίσκονται σε συμφωνία.</a:t>
            </a:r>
          </a:p>
          <a:p>
            <a:r>
              <a:rPr lang="el-GR" sz="2400" dirty="0" smtClean="0">
                <a:solidFill>
                  <a:srgbClr val="BD67AD"/>
                </a:solidFill>
              </a:rPr>
              <a:t>Στην Ελλάδα ο Αναπληρωτής Καθηγητής Μαιευτικής και </a:t>
            </a:r>
            <a:r>
              <a:rPr lang="el-GR" sz="2400" dirty="0">
                <a:solidFill>
                  <a:srgbClr val="BD67AD"/>
                </a:solidFill>
              </a:rPr>
              <a:t>Γ</a:t>
            </a:r>
            <a:r>
              <a:rPr lang="el-GR" sz="2400" dirty="0" smtClean="0">
                <a:solidFill>
                  <a:srgbClr val="BD67AD"/>
                </a:solidFill>
              </a:rPr>
              <a:t>υναικολογίας κ. Σταύρος Αθανασίου με την ομάδα του είναι ο μόνος που τα τελευταία 3 χρόνια έχει ασχοληθεί με την έρευνα της αποτελεσματικότητας του </a:t>
            </a:r>
            <a:r>
              <a:rPr lang="en-US" sz="2400" dirty="0">
                <a:solidFill>
                  <a:srgbClr val="BD67AD"/>
                </a:solidFill>
              </a:rPr>
              <a:t>Mona Lisa Touch </a:t>
            </a:r>
            <a:r>
              <a:rPr lang="en-US" sz="2400" dirty="0" smtClean="0">
                <a:solidFill>
                  <a:srgbClr val="BD67AD"/>
                </a:solidFill>
              </a:rPr>
              <a:t>Laser</a:t>
            </a:r>
            <a:r>
              <a:rPr lang="el-GR" sz="2400" dirty="0" smtClean="0">
                <a:solidFill>
                  <a:srgbClr val="BD67AD"/>
                </a:solidFill>
              </a:rPr>
              <a:t> σε εμμηνοπαυσιακές γυναίκες και έχει δημοσιεύσει σε διεθνούς φήμης ξενόγλωσσα περιοδικά όπως και σε διεθνή συνέδρια τα δεδομένα αυτών των ερευνών.</a:t>
            </a: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211666" y="0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Υπάρχουν δημοσιευμένα αποτελέσματα στην διεθνή επιστημονική κοινότητα για την αποτελεσματικότητα του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Mona Lisa Touch Laser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856977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0" y="581611"/>
            <a:ext cx="10515600" cy="4351338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Athanasiou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Pitsouni E,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Falagas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ME,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Slavatore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S,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Grigoriadis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T.  CO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-laser for the genitourinary syndrome of menopause. How many laser sessions?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Maturitas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2017;104:24-8</a:t>
            </a:r>
            <a:endParaRPr lang="el-GR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Pitsouni E,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Grigoriadis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T,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Falagas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M,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Tsiveleka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A,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Salvatore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S, </a:t>
            </a:r>
            <a:r>
              <a:rPr lang="el-GR" sz="2000" b="1" dirty="0" err="1">
                <a:solidFill>
                  <a:schemeClr val="accent1">
                    <a:lumMod val="50000"/>
                  </a:schemeClr>
                </a:solidFill>
              </a:rPr>
              <a:t>Athanasiou</a:t>
            </a:r>
            <a:r>
              <a:rPr lang="el-GR" sz="2000" b="1" dirty="0">
                <a:solidFill>
                  <a:schemeClr val="accent1">
                    <a:lumMod val="50000"/>
                  </a:schemeClr>
                </a:solidFill>
              </a:rPr>
              <a:t> 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Microablative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fractional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CO</a:t>
            </a:r>
            <a:r>
              <a:rPr lang="el-GR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laser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for the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genitourinary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syndrome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menopause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power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of 30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or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40W?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Lasers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Med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Sci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2017</a:t>
            </a:r>
          </a:p>
          <a:p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…………………………………….CO</a:t>
            </a:r>
            <a:r>
              <a:rPr lang="el-GR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-laser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therapy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for the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genitourinary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syndrome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menopause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Preliminary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results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of a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placebo-controlled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histopathological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study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. 10th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Annual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Meeting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Leading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Lights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Urogynaecology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, EUGA 2017,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Barcelona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October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19-21</a:t>
            </a:r>
          </a:p>
          <a:p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Pitsouni E,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Grigoriadis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T,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Zacharakis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D,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Tsiveleka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A,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Danas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E,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Theocharis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S, </a:t>
            </a:r>
            <a:r>
              <a:rPr lang="el-GR" sz="2000" b="1" dirty="0" err="1">
                <a:solidFill>
                  <a:schemeClr val="accent1">
                    <a:lumMod val="50000"/>
                  </a:schemeClr>
                </a:solidFill>
              </a:rPr>
              <a:t>Athanasiou</a:t>
            </a:r>
            <a:r>
              <a:rPr lang="el-GR" sz="2000" b="1" dirty="0">
                <a:solidFill>
                  <a:schemeClr val="accent1">
                    <a:lumMod val="50000"/>
                  </a:schemeClr>
                </a:solidFill>
              </a:rPr>
              <a:t> 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. CO</a:t>
            </a:r>
            <a:r>
              <a:rPr lang="el-GR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-laser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therapy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women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with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severe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symptoms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vaginal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atrophy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: a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pilot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histopathological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study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. EJOG 2017;211:201</a:t>
            </a:r>
          </a:p>
          <a:p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Pitsouni E,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Grigoriadis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T,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Flagas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ME,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Salvatore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S, </a:t>
            </a:r>
            <a:r>
              <a:rPr lang="el-GR" sz="2000" b="1" dirty="0" err="1">
                <a:solidFill>
                  <a:schemeClr val="accent1">
                    <a:lumMod val="50000"/>
                  </a:schemeClr>
                </a:solidFill>
              </a:rPr>
              <a:t>Athanasiou</a:t>
            </a:r>
            <a:r>
              <a:rPr lang="el-GR" sz="2000" b="1" dirty="0">
                <a:solidFill>
                  <a:schemeClr val="accent1">
                    <a:lumMod val="50000"/>
                  </a:schemeClr>
                </a:solidFill>
              </a:rPr>
              <a:t> 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Laser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therapy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for the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genitourinary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syndrome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menopause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. A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systematic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review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and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meta-analysis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sz="2000" dirty="0" err="1">
                <a:solidFill>
                  <a:schemeClr val="accent1">
                    <a:lumMod val="50000"/>
                  </a:schemeClr>
                </a:solidFill>
              </a:rPr>
              <a:t>Maturitas</a:t>
            </a:r>
            <a:r>
              <a:rPr lang="el-GR" sz="2000" dirty="0">
                <a:solidFill>
                  <a:schemeClr val="accent1">
                    <a:lumMod val="50000"/>
                  </a:schemeClr>
                </a:solidFill>
              </a:rPr>
              <a:t> 2017;103:78-88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Pitsouni E,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Grigoriadis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T,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Tsiveleka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A,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Zacharakis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D, Salvatore S,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Athanasiou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Microablative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fractional CO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-laser therapy and the genitourinary syndrome of menopause: An observational study. 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Maturitas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2016;94:1-6</a:t>
            </a:r>
            <a:endParaRPr lang="el-GR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Athanasiou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Pitsouni E,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Antonopoulou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S,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Zacharakis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D, Salvatore S,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Falagas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ME,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Grigoriadis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T. The effect of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microablative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fractional CO</a:t>
            </a:r>
            <a:r>
              <a:rPr lang="en-US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laser on vaginal flora of postmenopausal women. Climacteric 2016;19:512-8 </a:t>
            </a:r>
            <a:endParaRPr lang="el-GR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l-GR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-4661588" y="-239151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smtClean="0">
                <a:solidFill>
                  <a:schemeClr val="accent1">
                    <a:lumMod val="50000"/>
                  </a:schemeClr>
                </a:solidFill>
              </a:rPr>
              <a:t>Βιβλιογραφία </a:t>
            </a:r>
            <a:endParaRPr lang="el-GR" sz="32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71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1667" y="0"/>
            <a:ext cx="10515600" cy="955675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</a:rPr>
              <a:t>Πως μπορώ να μάθω εάν έχω ατροφία κόλπου? </a:t>
            </a:r>
            <a:endParaRPr lang="el-G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14866" y="897468"/>
            <a:ext cx="11777133" cy="2506132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Arial" charset="0"/>
              <a:buChar char="•"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Μια επίσκεψη σε εξειδικευμένο γυναικολόγο θα δώσει την απάντηση. </a:t>
            </a:r>
          </a:p>
          <a:p>
            <a:pPr marL="285750" indent="-285750">
              <a:lnSpc>
                <a:spcPct val="170000"/>
              </a:lnSpc>
              <a:buFont typeface="Arial" charset="0"/>
              <a:buChar char="•"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Μετά από κλινική εξέταση και λήψη κολπικού υγρού προς κυτταρολογική και μικροβιολογική εξέταση αλλά και προσδιορισμό του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pH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του κόλπου,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τα σημεία που θα θέσουν την διάγνωση είναι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     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414866" y="2592908"/>
            <a:ext cx="106235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l-GR" sz="2000" b="1" dirty="0" smtClean="0">
                <a:solidFill>
                  <a:srgbClr val="BD67AD"/>
                </a:solidFill>
              </a:rPr>
              <a:t>Ξηρότητα </a:t>
            </a:r>
            <a:r>
              <a:rPr lang="el-GR" sz="2000" b="1" dirty="0">
                <a:solidFill>
                  <a:srgbClr val="BD67AD"/>
                </a:solidFill>
              </a:rPr>
              <a:t>κόλπου και αιδοίου            </a:t>
            </a:r>
            <a:endParaRPr lang="el-GR" sz="2000" b="1" dirty="0" smtClean="0">
              <a:solidFill>
                <a:srgbClr val="BD67AD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el-GR" sz="2000" b="1" dirty="0" smtClean="0">
                <a:solidFill>
                  <a:srgbClr val="BD67AD"/>
                </a:solidFill>
              </a:rPr>
              <a:t>Αλλαγές </a:t>
            </a:r>
            <a:r>
              <a:rPr lang="el-GR" sz="2000" b="1" dirty="0">
                <a:solidFill>
                  <a:srgbClr val="BD67AD"/>
                </a:solidFill>
              </a:rPr>
              <a:t>στην ανατομία του αιδοίου </a:t>
            </a:r>
            <a:r>
              <a:rPr lang="el-GR" sz="2000" dirty="0">
                <a:solidFill>
                  <a:srgbClr val="BD67AD"/>
                </a:solidFill>
              </a:rPr>
              <a:t>όπως </a:t>
            </a:r>
            <a:r>
              <a:rPr lang="el-GR" sz="2000" dirty="0" smtClean="0">
                <a:solidFill>
                  <a:srgbClr val="BD67AD"/>
                </a:solidFill>
              </a:rPr>
              <a:t>σμίκρυνση των </a:t>
            </a:r>
            <a:r>
              <a:rPr lang="el-GR" sz="2000" dirty="0">
                <a:solidFill>
                  <a:srgbClr val="BD67AD"/>
                </a:solidFill>
              </a:rPr>
              <a:t>μικρών </a:t>
            </a:r>
            <a:r>
              <a:rPr lang="el-GR" sz="2000" dirty="0" err="1">
                <a:solidFill>
                  <a:srgbClr val="BD67AD"/>
                </a:solidFill>
              </a:rPr>
              <a:t>χειλέων</a:t>
            </a:r>
            <a:r>
              <a:rPr lang="el-GR" sz="2000" dirty="0">
                <a:solidFill>
                  <a:srgbClr val="BD67AD"/>
                </a:solidFill>
              </a:rPr>
              <a:t> του αιδοίου </a:t>
            </a:r>
            <a:endParaRPr lang="el-GR" sz="2000" dirty="0" smtClean="0">
              <a:solidFill>
                <a:srgbClr val="BD67AD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el-GR" sz="2000" b="1" dirty="0" smtClean="0">
                <a:solidFill>
                  <a:srgbClr val="BD67AD"/>
                </a:solidFill>
              </a:rPr>
              <a:t>Απώλεια </a:t>
            </a:r>
            <a:r>
              <a:rPr lang="el-GR" sz="2000" b="1" dirty="0">
                <a:solidFill>
                  <a:srgbClr val="BD67AD"/>
                </a:solidFill>
              </a:rPr>
              <a:t>της φυσιολογικής αιμάτωσης </a:t>
            </a:r>
            <a:r>
              <a:rPr lang="el-GR" sz="2000" dirty="0">
                <a:solidFill>
                  <a:srgbClr val="BD67AD"/>
                </a:solidFill>
              </a:rPr>
              <a:t>με παρουσία </a:t>
            </a:r>
            <a:r>
              <a:rPr lang="el-GR" sz="2000" dirty="0" smtClean="0">
                <a:solidFill>
                  <a:srgbClr val="BD67AD"/>
                </a:solidFill>
              </a:rPr>
              <a:t>ωχρότητας </a:t>
            </a:r>
            <a:r>
              <a:rPr lang="el-GR" sz="2000" dirty="0">
                <a:solidFill>
                  <a:srgbClr val="BD67AD"/>
                </a:solidFill>
              </a:rPr>
              <a:t>στους κολπικούς </a:t>
            </a:r>
            <a:r>
              <a:rPr lang="el-GR" sz="2000" dirty="0" smtClean="0">
                <a:solidFill>
                  <a:srgbClr val="BD67AD"/>
                </a:solidFill>
              </a:rPr>
              <a:t>ιστούς</a:t>
            </a:r>
          </a:p>
          <a:p>
            <a:pPr marL="285750" indent="-285750">
              <a:buFont typeface="Wingdings" charset="2"/>
              <a:buChar char="Ø"/>
            </a:pPr>
            <a:r>
              <a:rPr lang="el-GR" sz="2000" b="1" dirty="0" smtClean="0">
                <a:solidFill>
                  <a:srgbClr val="BD67AD"/>
                </a:solidFill>
              </a:rPr>
              <a:t>Ατροφική κολπίτιδα </a:t>
            </a:r>
            <a:r>
              <a:rPr lang="el-GR" sz="2000" dirty="0" smtClean="0">
                <a:solidFill>
                  <a:srgbClr val="BD67AD"/>
                </a:solidFill>
              </a:rPr>
              <a:t>με παρουσία ερυθρότητας στους κολπικούς ιστούς</a:t>
            </a:r>
          </a:p>
          <a:p>
            <a:pPr marL="285750" indent="-285750">
              <a:buFont typeface="Wingdings" charset="2"/>
              <a:buChar char="Ø"/>
            </a:pPr>
            <a:r>
              <a:rPr lang="el-GR" sz="2000" b="1" dirty="0" smtClean="0">
                <a:solidFill>
                  <a:srgbClr val="BD67AD"/>
                </a:solidFill>
              </a:rPr>
              <a:t>Μείωση </a:t>
            </a:r>
            <a:r>
              <a:rPr lang="el-GR" sz="2000" b="1" dirty="0">
                <a:solidFill>
                  <a:srgbClr val="BD67AD"/>
                </a:solidFill>
              </a:rPr>
              <a:t>της ελαστικότητας του </a:t>
            </a:r>
            <a:r>
              <a:rPr lang="el-GR" sz="2000" b="1" dirty="0" smtClean="0">
                <a:solidFill>
                  <a:srgbClr val="BD67AD"/>
                </a:solidFill>
              </a:rPr>
              <a:t>κόλπου</a:t>
            </a:r>
          </a:p>
          <a:p>
            <a:pPr marL="285750" indent="-285750">
              <a:buFont typeface="Wingdings" charset="2"/>
              <a:buChar char="Ø"/>
            </a:pPr>
            <a:r>
              <a:rPr lang="el-GR" sz="2000" b="1" dirty="0" smtClean="0">
                <a:solidFill>
                  <a:srgbClr val="BD67AD"/>
                </a:solidFill>
              </a:rPr>
              <a:t>Εύκολος </a:t>
            </a:r>
            <a:r>
              <a:rPr lang="el-GR" sz="2000" b="1" dirty="0">
                <a:solidFill>
                  <a:srgbClr val="BD67AD"/>
                </a:solidFill>
              </a:rPr>
              <a:t>τραυματισμός </a:t>
            </a:r>
            <a:r>
              <a:rPr lang="el-GR" sz="2000" dirty="0">
                <a:solidFill>
                  <a:srgbClr val="BD67AD"/>
                </a:solidFill>
              </a:rPr>
              <a:t>αιδοίου και κόλπου ακόμα και </a:t>
            </a:r>
            <a:r>
              <a:rPr lang="el-GR" sz="2000" dirty="0" smtClean="0">
                <a:solidFill>
                  <a:srgbClr val="BD67AD"/>
                </a:solidFill>
              </a:rPr>
              <a:t>σε </a:t>
            </a:r>
            <a:r>
              <a:rPr lang="el-GR" sz="2000" dirty="0">
                <a:solidFill>
                  <a:srgbClr val="BD67AD"/>
                </a:solidFill>
              </a:rPr>
              <a:t>ελαφρύ </a:t>
            </a:r>
            <a:r>
              <a:rPr lang="el-GR" sz="2000" dirty="0" smtClean="0">
                <a:solidFill>
                  <a:srgbClr val="BD67AD"/>
                </a:solidFill>
              </a:rPr>
              <a:t>άγγιγμα</a:t>
            </a:r>
          </a:p>
          <a:p>
            <a:pPr marL="285750" indent="-285750">
              <a:buFont typeface="Wingdings" charset="2"/>
              <a:buChar char="Ø"/>
            </a:pPr>
            <a:r>
              <a:rPr lang="el-GR" sz="2000" b="1" dirty="0" smtClean="0">
                <a:solidFill>
                  <a:srgbClr val="BD67AD"/>
                </a:solidFill>
              </a:rPr>
              <a:t>Αύξηση </a:t>
            </a:r>
            <a:r>
              <a:rPr lang="el-GR" sz="2000" b="1" dirty="0">
                <a:solidFill>
                  <a:srgbClr val="BD67AD"/>
                </a:solidFill>
              </a:rPr>
              <a:t>το </a:t>
            </a:r>
            <a:r>
              <a:rPr lang="en-US" sz="2000" b="1" dirty="0">
                <a:solidFill>
                  <a:srgbClr val="BD67AD"/>
                </a:solidFill>
              </a:rPr>
              <a:t>pH </a:t>
            </a:r>
            <a:r>
              <a:rPr lang="el-GR" sz="2000" dirty="0">
                <a:solidFill>
                  <a:srgbClr val="BD67AD"/>
                </a:solidFill>
              </a:rPr>
              <a:t>του κόλπου σε παθολογικές τιμές (</a:t>
            </a:r>
            <a:r>
              <a:rPr lang="en-US" sz="2000" dirty="0">
                <a:solidFill>
                  <a:srgbClr val="BD67AD"/>
                </a:solidFill>
              </a:rPr>
              <a:t>pH</a:t>
            </a:r>
            <a:r>
              <a:rPr lang="el-GR" sz="2000" dirty="0" smtClean="0">
                <a:solidFill>
                  <a:srgbClr val="BD67AD"/>
                </a:solidFill>
              </a:rPr>
              <a:t>&gt;5)</a:t>
            </a:r>
          </a:p>
          <a:p>
            <a:pPr marL="285750" indent="-285750">
              <a:buFont typeface="Wingdings" charset="2"/>
              <a:buChar char="Ø"/>
            </a:pPr>
            <a:r>
              <a:rPr lang="el-GR" sz="2000" b="1" dirty="0" smtClean="0">
                <a:solidFill>
                  <a:srgbClr val="BD67AD"/>
                </a:solidFill>
              </a:rPr>
              <a:t>Παρουσία </a:t>
            </a:r>
            <a:r>
              <a:rPr lang="el-GR" sz="2000" b="1" dirty="0">
                <a:solidFill>
                  <a:srgbClr val="BD67AD"/>
                </a:solidFill>
              </a:rPr>
              <a:t>ατροφίας </a:t>
            </a:r>
            <a:r>
              <a:rPr lang="el-GR" sz="2000" dirty="0">
                <a:solidFill>
                  <a:srgbClr val="BD67AD"/>
                </a:solidFill>
              </a:rPr>
              <a:t>στο τεστ </a:t>
            </a:r>
            <a:r>
              <a:rPr lang="el-GR" sz="2000" dirty="0" err="1" smtClean="0">
                <a:solidFill>
                  <a:srgbClr val="BD67AD"/>
                </a:solidFill>
              </a:rPr>
              <a:t>παπ</a:t>
            </a:r>
            <a:endParaRPr lang="el-GR" sz="2000" dirty="0" smtClean="0">
              <a:solidFill>
                <a:srgbClr val="BD67AD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el-GR" sz="2000" b="1" dirty="0" smtClean="0">
                <a:solidFill>
                  <a:srgbClr val="BD67AD"/>
                </a:solidFill>
              </a:rPr>
              <a:t>Απουσία </a:t>
            </a:r>
            <a:r>
              <a:rPr lang="el-GR" sz="2000" b="1" dirty="0">
                <a:solidFill>
                  <a:srgbClr val="BD67AD"/>
                </a:solidFill>
              </a:rPr>
              <a:t>φυσιολογικής χλωρίδας </a:t>
            </a:r>
            <a:r>
              <a:rPr lang="el-GR" sz="2000" dirty="0">
                <a:solidFill>
                  <a:srgbClr val="BD67AD"/>
                </a:solidFill>
              </a:rPr>
              <a:t>του </a:t>
            </a:r>
            <a:r>
              <a:rPr lang="el-GR" sz="2000" dirty="0" smtClean="0">
                <a:solidFill>
                  <a:srgbClr val="BD67AD"/>
                </a:solidFill>
              </a:rPr>
              <a:t>κόλπου (εξαφάνιση δηλαδή των </a:t>
            </a:r>
            <a:r>
              <a:rPr lang="el-GR" sz="2000" dirty="0" err="1" smtClean="0">
                <a:solidFill>
                  <a:srgbClr val="BD67AD"/>
                </a:solidFill>
              </a:rPr>
              <a:t>γαλακτοβακίλλων</a:t>
            </a:r>
            <a:r>
              <a:rPr lang="el-GR" sz="2000" dirty="0" smtClean="0">
                <a:solidFill>
                  <a:srgbClr val="BD67AD"/>
                </a:solidFill>
              </a:rPr>
              <a:t> και εμφάνιση συχνά παθογόνων μικροβίων, όπως το </a:t>
            </a:r>
            <a:r>
              <a:rPr lang="el-GR" sz="2000" dirty="0" err="1" smtClean="0">
                <a:solidFill>
                  <a:srgbClr val="BD67AD"/>
                </a:solidFill>
              </a:rPr>
              <a:t>κολοβακτήριο</a:t>
            </a:r>
            <a:r>
              <a:rPr lang="el-GR" sz="2000" dirty="0" smtClean="0">
                <a:solidFill>
                  <a:srgbClr val="BD67AD"/>
                </a:solidFill>
              </a:rPr>
              <a:t>, που μπορεί να δημιουργήσουν κολπίτιδες ή ουρολοιμώξεις)   </a:t>
            </a:r>
            <a:endParaRPr lang="el-GR" sz="2000" dirty="0">
              <a:solidFill>
                <a:srgbClr val="BD67AD"/>
              </a:solidFill>
            </a:endParaRPr>
          </a:p>
          <a:p>
            <a:r>
              <a:rPr lang="el-GR" sz="2000" dirty="0">
                <a:solidFill>
                  <a:srgbClr val="BD67AD"/>
                </a:solidFill>
              </a:rPr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19060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678197" y="2680585"/>
            <a:ext cx="10515600" cy="28244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BD67AD"/>
                </a:solidFill>
              </a:rPr>
              <a:t>Τα συμπτώματα της ατροφίας του κόλπου ή αλλιώς του Ουρογεννητικού </a:t>
            </a:r>
            <a:r>
              <a:rPr lang="el-GR" dirty="0">
                <a:solidFill>
                  <a:srgbClr val="BD67AD"/>
                </a:solidFill>
              </a:rPr>
              <a:t>Σ</a:t>
            </a:r>
            <a:r>
              <a:rPr lang="el-GR" dirty="0" smtClean="0">
                <a:solidFill>
                  <a:srgbClr val="BD67AD"/>
                </a:solidFill>
              </a:rPr>
              <a:t>υνδρόμου της Εμμηνόπαυσης είναι ποικίλα και μπορεί να προέρχονται από το γεννητικό σύστημα ή το κατώτερο ουροποιητικό σύστημα ή και από τα 2 συστήματα. </a:t>
            </a:r>
            <a:endParaRPr lang="el-GR" dirty="0">
              <a:solidFill>
                <a:srgbClr val="BD67AD"/>
              </a:solidFill>
            </a:endParaRP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211667" y="615820"/>
            <a:ext cx="10515600" cy="955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err="1" smtClean="0">
                <a:solidFill>
                  <a:schemeClr val="accent1">
                    <a:lumMod val="50000"/>
                  </a:schemeClr>
                </a:solidFill>
              </a:rPr>
              <a:t>Ποιά</a:t>
            </a:r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</a:rPr>
              <a:t> είναι τα συμπτώματα ατροφίας? </a:t>
            </a:r>
          </a:p>
        </p:txBody>
      </p:sp>
    </p:spTree>
    <p:extLst>
      <p:ext uri="{BB962C8B-B14F-4D97-AF65-F5344CB8AC3E}">
        <p14:creationId xmlns:p14="http://schemas.microsoft.com/office/powerpoint/2010/main" val="17653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 txBox="1">
            <a:spLocks noGrp="1"/>
          </p:cNvSpPr>
          <p:nvPr>
            <p:ph type="title"/>
          </p:nvPr>
        </p:nvSpPr>
        <p:spPr>
          <a:xfrm rot="10800000" flipV="1">
            <a:off x="690465" y="1036892"/>
            <a:ext cx="10308771" cy="5215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solidFill>
                  <a:srgbClr val="BD67AD"/>
                </a:solidFill>
                <a:latin typeface="+mn-lt"/>
              </a:rPr>
              <a:t>Συμπτώματα από το γεννητικό σύστημα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 smtClean="0">
                <a:solidFill>
                  <a:srgbClr val="BD67AD"/>
                </a:solidFill>
                <a:latin typeface="+mn-lt"/>
              </a:rPr>
              <a:t>Ξηρότητα κόλπου </a:t>
            </a:r>
            <a:r>
              <a:rPr lang="el-GR" sz="2000" b="1" dirty="0">
                <a:solidFill>
                  <a:srgbClr val="BD67AD"/>
                </a:solidFill>
                <a:latin typeface="+mn-lt"/>
              </a:rPr>
              <a:t>και αιδοίου </a:t>
            </a:r>
            <a:r>
              <a:rPr lang="el-GR" sz="2000" dirty="0" smtClean="0">
                <a:solidFill>
                  <a:srgbClr val="BD67AD"/>
                </a:solidFill>
                <a:latin typeface="+mn-lt"/>
              </a:rPr>
              <a:t>(</a:t>
            </a:r>
            <a:r>
              <a:rPr lang="el-GR" sz="2000" dirty="0">
                <a:solidFill>
                  <a:srgbClr val="BD67AD"/>
                </a:solidFill>
                <a:latin typeface="+mn-lt"/>
              </a:rPr>
              <a:t>για παράδειγμα μπορεί προϊόντα καθαρισμού της ευαίσθητης περιοχής να μην γίνονται πλέον ανεκτά ή να καθίσταται αδύνατη η σεξουαλική επαφή λόγω απουσίας κολπικών υγρών). </a:t>
            </a:r>
            <a:endParaRPr lang="el-GR" sz="2000" dirty="0" smtClean="0">
              <a:solidFill>
                <a:srgbClr val="BD67AD"/>
              </a:solidFill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 err="1" smtClean="0">
                <a:solidFill>
                  <a:srgbClr val="BD67AD"/>
                </a:solidFill>
                <a:latin typeface="+mn-lt"/>
              </a:rPr>
              <a:t>Δυσπαρεύνια</a:t>
            </a:r>
            <a:r>
              <a:rPr lang="el-GR" sz="2000" dirty="0" smtClean="0">
                <a:solidFill>
                  <a:srgbClr val="BD67AD"/>
                </a:solidFill>
                <a:latin typeface="+mn-lt"/>
              </a:rPr>
              <a:t> (πόνος κατά ή μετά την σεξουαλική επαφή)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 smtClean="0">
                <a:solidFill>
                  <a:srgbClr val="BD67AD"/>
                </a:solidFill>
                <a:latin typeface="+mn-lt"/>
              </a:rPr>
              <a:t>Αίσθημα καύσου </a:t>
            </a:r>
            <a:r>
              <a:rPr lang="el-GR" sz="2000" dirty="0" smtClean="0">
                <a:solidFill>
                  <a:srgbClr val="BD67AD"/>
                </a:solidFill>
                <a:latin typeface="+mn-lt"/>
              </a:rPr>
              <a:t>κατά ή μετά την σεξουαλική επαφή</a:t>
            </a:r>
          </a:p>
          <a:p>
            <a:pPr marL="342900" lvl="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>
                <a:solidFill>
                  <a:srgbClr val="BD67AD"/>
                </a:solidFill>
                <a:latin typeface="+mn-lt"/>
              </a:rPr>
              <a:t>Αίσθημα κνησμού κόλπου και αιδοίου </a:t>
            </a:r>
            <a:r>
              <a:rPr lang="el-GR" sz="2000" dirty="0">
                <a:solidFill>
                  <a:srgbClr val="BD67AD"/>
                </a:solidFill>
                <a:latin typeface="+mn-lt"/>
              </a:rPr>
              <a:t>(ακόμα και η επαφή της περιοχής με το εσώρουχο μπορεί να είναι ενοχλητική, ενώ στενά παντελόνια μπορεί να θεωρούνται από τις γυναίκες ως «</a:t>
            </a:r>
            <a:r>
              <a:rPr lang="el-GR" sz="2000" dirty="0" smtClean="0">
                <a:solidFill>
                  <a:srgbClr val="BD67AD"/>
                </a:solidFill>
                <a:latin typeface="+mn-lt"/>
              </a:rPr>
              <a:t>απαγορευτικά</a:t>
            </a:r>
            <a:r>
              <a:rPr lang="el-GR" sz="2000" dirty="0">
                <a:solidFill>
                  <a:srgbClr val="BD67AD"/>
                </a:solidFill>
                <a:latin typeface="+mn-lt"/>
              </a:rPr>
              <a:t>»).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endParaRPr lang="el-GR" sz="2000" dirty="0" smtClean="0">
              <a:solidFill>
                <a:srgbClr val="BD67AD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endParaRPr lang="el-GR" sz="2000" b="1" dirty="0">
              <a:solidFill>
                <a:srgbClr val="BD67AD"/>
              </a:solidFill>
              <a:latin typeface="+mn-lt"/>
            </a:endParaRPr>
          </a:p>
        </p:txBody>
      </p:sp>
      <p:sp>
        <p:nvSpPr>
          <p:cNvPr id="7" name="Τίτλος 1"/>
          <p:cNvSpPr txBox="1">
            <a:spLocks/>
          </p:cNvSpPr>
          <p:nvPr/>
        </p:nvSpPr>
        <p:spPr>
          <a:xfrm>
            <a:off x="211667" y="0"/>
            <a:ext cx="10515600" cy="955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err="1" smtClean="0">
                <a:solidFill>
                  <a:schemeClr val="accent1">
                    <a:lumMod val="50000"/>
                  </a:schemeClr>
                </a:solidFill>
              </a:rPr>
              <a:t>Ποιά</a:t>
            </a:r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</a:rPr>
              <a:t> είναι τα συμπτώματα ατροφίας? </a:t>
            </a:r>
          </a:p>
        </p:txBody>
      </p:sp>
    </p:spTree>
    <p:extLst>
      <p:ext uri="{BB962C8B-B14F-4D97-AF65-F5344CB8AC3E}">
        <p14:creationId xmlns:p14="http://schemas.microsoft.com/office/powerpoint/2010/main" val="491296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211667" y="0"/>
            <a:ext cx="10515600" cy="955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err="1" smtClean="0">
                <a:solidFill>
                  <a:schemeClr val="accent1">
                    <a:lumMod val="50000"/>
                  </a:schemeClr>
                </a:solidFill>
              </a:rPr>
              <a:t>Ποιά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 είναι τα συμπτώματα ατροφίας?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67" y="719396"/>
            <a:ext cx="11667930" cy="6138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solidFill>
                  <a:srgbClr val="BD67AD"/>
                </a:solidFill>
              </a:rPr>
              <a:t>Συμπτώματα από το κατώτερο </a:t>
            </a:r>
            <a:r>
              <a:rPr lang="el-GR" sz="2400" b="1" dirty="0" err="1" smtClean="0">
                <a:solidFill>
                  <a:srgbClr val="BD67AD"/>
                </a:solidFill>
              </a:rPr>
              <a:t>ουροποιητκό</a:t>
            </a:r>
            <a:r>
              <a:rPr lang="el-GR" sz="2400" b="1" dirty="0" smtClean="0">
                <a:solidFill>
                  <a:srgbClr val="BD67AD"/>
                </a:solidFill>
              </a:rPr>
              <a:t> σύστημα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>
                <a:solidFill>
                  <a:srgbClr val="BD67AD"/>
                </a:solidFill>
              </a:rPr>
              <a:t>Συχνουρία: </a:t>
            </a:r>
            <a:r>
              <a:rPr lang="el-GR" sz="2000" dirty="0">
                <a:solidFill>
                  <a:srgbClr val="BD67AD"/>
                </a:solidFill>
              </a:rPr>
              <a:t>πάνω από 7 φορές ούρησης κατά την διάρκεια της ημέρας. 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 err="1">
                <a:solidFill>
                  <a:srgbClr val="BD67AD"/>
                </a:solidFill>
              </a:rPr>
              <a:t>Νυχτουρία</a:t>
            </a:r>
            <a:r>
              <a:rPr lang="el-GR" sz="2000" b="1" dirty="0">
                <a:solidFill>
                  <a:srgbClr val="BD67AD"/>
                </a:solidFill>
              </a:rPr>
              <a:t>: </a:t>
            </a:r>
            <a:r>
              <a:rPr lang="el-GR" sz="2000" dirty="0">
                <a:solidFill>
                  <a:srgbClr val="BD67AD"/>
                </a:solidFill>
              </a:rPr>
              <a:t>πάνω από 1 φορές ούρηση κατά την διάρκεια της νύχτας με συνέπεια να διαταράσσεται ο ύπνος. 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 err="1">
                <a:solidFill>
                  <a:srgbClr val="BD67AD"/>
                </a:solidFill>
              </a:rPr>
              <a:t>Έπειξη</a:t>
            </a:r>
            <a:r>
              <a:rPr lang="el-GR" sz="2000" b="1" dirty="0">
                <a:solidFill>
                  <a:srgbClr val="BD67AD"/>
                </a:solidFill>
              </a:rPr>
              <a:t> προς ούρηση: </a:t>
            </a:r>
            <a:r>
              <a:rPr lang="el-GR" sz="2000" dirty="0">
                <a:solidFill>
                  <a:srgbClr val="BD67AD"/>
                </a:solidFill>
              </a:rPr>
              <a:t>απότομη επιθυμία προς ούρηση που οδηγεί τις γυναίκες σχεδόν άμεσα στην τουαλέτα ακόμα και όταν η ποσότητα ούρων είναι μικρή.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>
                <a:solidFill>
                  <a:srgbClr val="BD67AD"/>
                </a:solidFill>
              </a:rPr>
              <a:t>Επιτακτικού τύπου ακράτεια ούρων: </a:t>
            </a:r>
            <a:r>
              <a:rPr lang="el-GR" sz="2000" dirty="0">
                <a:solidFill>
                  <a:srgbClr val="BD67AD"/>
                </a:solidFill>
              </a:rPr>
              <a:t>απότομη επιθυμία προς ούρηση που συνοδεύεται από ακούσια απώλεια ούρων (δηλαδή οι γυναίκες χάνουν ούρα πριν προλάβουν να φτάσουν στην τουαλέτα). Αυτή η απώλεια ούρων μπορεί να κυμαίνεται από λίγες σταγόνες μέχρι και αρκετή ποσότητα.   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>
                <a:solidFill>
                  <a:srgbClr val="BD67AD"/>
                </a:solidFill>
              </a:rPr>
              <a:t>Ακράτεια ούρων από προσπάθεια: </a:t>
            </a:r>
            <a:r>
              <a:rPr lang="el-GR" sz="2000" dirty="0">
                <a:solidFill>
                  <a:srgbClr val="BD67AD"/>
                </a:solidFill>
              </a:rPr>
              <a:t>Ακούσια απώλεια ούρων μετά από αύξηση της </a:t>
            </a:r>
            <a:r>
              <a:rPr lang="el-GR" sz="2000" dirty="0" err="1">
                <a:solidFill>
                  <a:srgbClr val="BD67AD"/>
                </a:solidFill>
              </a:rPr>
              <a:t>ενδοκοιλιακής</a:t>
            </a:r>
            <a:r>
              <a:rPr lang="el-GR" sz="2000" dirty="0">
                <a:solidFill>
                  <a:srgbClr val="BD67AD"/>
                </a:solidFill>
              </a:rPr>
              <a:t> πίεσης όπως συμβαίνει για παράδειγμα κατά τον βήχα ή το φτάρνισμα ή το σήκωμα κάποιου βάρους. 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l-GR" sz="2000" b="1" dirty="0">
                <a:solidFill>
                  <a:srgbClr val="BD67AD"/>
                </a:solidFill>
              </a:rPr>
              <a:t>Μικτού τύπου ακράτεια ούρων: </a:t>
            </a:r>
            <a:r>
              <a:rPr lang="el-GR" sz="2000" dirty="0">
                <a:solidFill>
                  <a:srgbClr val="BD67AD"/>
                </a:solidFill>
              </a:rPr>
              <a:t>συνδυασμός επιτακτικού τύπου ακράτειας ούρων και ακράτειας ούρων από προσπάθεια</a:t>
            </a:r>
            <a:r>
              <a:rPr lang="el-GR" sz="2000" dirty="0" smtClean="0">
                <a:solidFill>
                  <a:srgbClr val="BD67AD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912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solidFill>
                  <a:srgbClr val="BD67AD"/>
                </a:solidFill>
              </a:rPr>
              <a:t>Ναι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  <a:r>
              <a:rPr lang="el-GR" sz="2400" b="1" dirty="0">
                <a:solidFill>
                  <a:srgbClr val="BD67AD"/>
                </a:solidFill>
              </a:rPr>
              <a:t>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Μια πρωτοποριακή νέα θεραπεία που ονομάζεται </a:t>
            </a:r>
            <a:r>
              <a:rPr lang="en-US" sz="2400" b="1" dirty="0">
                <a:solidFill>
                  <a:srgbClr val="BD67AD"/>
                </a:solidFill>
              </a:rPr>
              <a:t>Mona Lisa Touch</a:t>
            </a:r>
            <a:r>
              <a:rPr lang="el-GR" sz="2400" b="1" dirty="0">
                <a:solidFill>
                  <a:srgbClr val="BD67AD"/>
                </a:solidFill>
              </a:rPr>
              <a:t> </a:t>
            </a:r>
            <a:r>
              <a:rPr lang="en-US" sz="2400" b="1" dirty="0">
                <a:solidFill>
                  <a:srgbClr val="BD67AD"/>
                </a:solidFill>
              </a:rPr>
              <a:t>Laser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l-GR" sz="2400" dirty="0" smtClean="0">
              <a:solidFill>
                <a:srgbClr val="BD67AD"/>
              </a:solidFill>
            </a:endParaRPr>
          </a:p>
          <a:p>
            <a:pPr>
              <a:lnSpc>
                <a:spcPct val="150000"/>
              </a:lnSpc>
            </a:pP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Χωρίς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 πόνο,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χωρίς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 να χρειάζεται αναισθησία,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χωρίς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 ανεπιθύμητες ενέργειες και μέσα σε λίγα λεπτά στο ιατρείο με το </a:t>
            </a:r>
            <a:r>
              <a:rPr lang="en-US" sz="2400" b="1" dirty="0" smtClean="0">
                <a:solidFill>
                  <a:srgbClr val="BD67AD"/>
                </a:solidFill>
              </a:rPr>
              <a:t>Mona Lisa Touch</a:t>
            </a:r>
            <a:r>
              <a:rPr lang="el-GR" sz="2400" b="1" dirty="0" smtClean="0">
                <a:solidFill>
                  <a:srgbClr val="BD67AD"/>
                </a:solidFill>
              </a:rPr>
              <a:t> </a:t>
            </a:r>
            <a:r>
              <a:rPr lang="en-US" sz="2400" b="1" dirty="0" smtClean="0">
                <a:solidFill>
                  <a:srgbClr val="BD67AD"/>
                </a:solidFill>
              </a:rPr>
              <a:t>Laser</a:t>
            </a:r>
            <a:r>
              <a:rPr lang="el-GR" sz="2400" b="1" dirty="0">
                <a:solidFill>
                  <a:srgbClr val="BD67AD"/>
                </a:solidFill>
              </a:rPr>
              <a:t>,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πραγματοποιείται ανάπλαση του κόλπου.</a:t>
            </a:r>
            <a:endParaRPr lang="el-G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211667" y="0"/>
            <a:ext cx="10515600" cy="955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Υπάρχει θεραπεία?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9527" y="6488668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0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211667" y="28575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Πως δηλαδή γίνεται ανάπλαση του κόλπου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3200" b="1" dirty="0">
                <a:solidFill>
                  <a:schemeClr val="accent1">
                    <a:lumMod val="50000"/>
                  </a:schemeClr>
                </a:solidFill>
              </a:rPr>
              <a:t>μ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ε το </a:t>
            </a:r>
          </a:p>
          <a:p>
            <a:pPr algn="ctr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Mona Lisa Touch Laser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</a:p>
        </p:txBody>
      </p:sp>
      <p:sp>
        <p:nvSpPr>
          <p:cNvPr id="5" name="Σύμβολο κράτησης θέσης περιεχομένου 2"/>
          <p:cNvSpPr txBox="1">
            <a:spLocks/>
          </p:cNvSpPr>
          <p:nvPr/>
        </p:nvSpPr>
        <p:spPr>
          <a:xfrm>
            <a:off x="676275" y="1571625"/>
            <a:ext cx="10515600" cy="4886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Μελέτες που έχουν γίνει στο </a:t>
            </a:r>
            <a:r>
              <a:rPr lang="el-GR" sz="2400" b="1" dirty="0" err="1" smtClean="0">
                <a:solidFill>
                  <a:schemeClr val="accent1">
                    <a:lumMod val="50000"/>
                  </a:schemeClr>
                </a:solidFill>
              </a:rPr>
              <a:t>Ουρογυναικολογικό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 τμήμα της Α’ Πανεπιστημιακής Γυναικολογικής και Μαιευτικής κλινικής του Ν.Α «ΑΛΕΞΑΝΔΡΑ» υπό την επίβλεψη του Αναπληρωτή Καθηγητή κ. Σταύρου Αθανασίου έδειξαν ότι θεραπεία με το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Mona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Isa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Touch Laser: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l-GR" sz="2400" dirty="0">
              <a:solidFill>
                <a:srgbClr val="BD67AD"/>
              </a:solidFill>
            </a:endParaRPr>
          </a:p>
          <a:p>
            <a:pPr>
              <a:lnSpc>
                <a:spcPct val="150000"/>
              </a:lnSpc>
              <a:buFont typeface="Wingdings" charset="2"/>
              <a:buChar char="ü"/>
            </a:pPr>
            <a:r>
              <a:rPr lang="el-GR" sz="2400" b="1" dirty="0" smtClean="0">
                <a:solidFill>
                  <a:srgbClr val="BD67AD"/>
                </a:solidFill>
              </a:rPr>
              <a:t>Αυξάνει το πάχος του κολπικού επιθηλίου </a:t>
            </a:r>
            <a:r>
              <a:rPr lang="el-GR" sz="2400" dirty="0" smtClean="0">
                <a:solidFill>
                  <a:srgbClr val="BD67AD"/>
                </a:solidFill>
              </a:rPr>
              <a:t>(δηλαδή επαναφέρει την ανθεκτικότητα του κόλπου σε τραυματισμούς)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6276" y="6402943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173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285750" y="1400175"/>
            <a:ext cx="11487150" cy="5148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ü"/>
            </a:pPr>
            <a:r>
              <a:rPr lang="el-GR" sz="2400" b="1" dirty="0" smtClean="0">
                <a:solidFill>
                  <a:srgbClr val="BD67AD"/>
                </a:solidFill>
              </a:rPr>
              <a:t>Αυξάνει την αιμάτωση του κόλπου </a:t>
            </a:r>
            <a:r>
              <a:rPr lang="el-GR" sz="2400" dirty="0" smtClean="0">
                <a:solidFill>
                  <a:srgbClr val="BD67AD"/>
                </a:solidFill>
              </a:rPr>
              <a:t>με την παραγωγή νέων και </a:t>
            </a:r>
            <a:r>
              <a:rPr lang="el-GR" sz="2400" smtClean="0">
                <a:solidFill>
                  <a:srgbClr val="BD67AD"/>
                </a:solidFill>
              </a:rPr>
              <a:t>λειτουργικών αγγείων </a:t>
            </a:r>
            <a:r>
              <a:rPr lang="el-GR" sz="2400" dirty="0" smtClean="0">
                <a:solidFill>
                  <a:srgbClr val="BD67AD"/>
                </a:solidFill>
              </a:rPr>
              <a:t>(επανέρχεται δηλαδή το ροζ χρώμα στον κόλπο)</a:t>
            </a:r>
          </a:p>
          <a:p>
            <a:pPr>
              <a:lnSpc>
                <a:spcPct val="150000"/>
              </a:lnSpc>
              <a:buFont typeface="Wingdings" charset="2"/>
              <a:buChar char="ü"/>
            </a:pPr>
            <a:r>
              <a:rPr lang="el-GR" sz="2400" b="1" dirty="0" smtClean="0">
                <a:solidFill>
                  <a:srgbClr val="BD67AD"/>
                </a:solidFill>
              </a:rPr>
              <a:t>Επαναφέρει την παρουσία κολπικών υγρών </a:t>
            </a:r>
            <a:r>
              <a:rPr lang="el-GR" sz="2400" dirty="0" smtClean="0">
                <a:solidFill>
                  <a:srgbClr val="BD67AD"/>
                </a:solidFill>
              </a:rPr>
              <a:t>όπως πριν την εμμηνόπαυση</a:t>
            </a:r>
          </a:p>
          <a:p>
            <a:pPr>
              <a:lnSpc>
                <a:spcPct val="150000"/>
              </a:lnSpc>
              <a:buFont typeface="Wingdings" charset="2"/>
              <a:buChar char="ü"/>
            </a:pPr>
            <a:r>
              <a:rPr lang="el-GR" sz="2400" b="1" dirty="0" smtClean="0">
                <a:solidFill>
                  <a:srgbClr val="BD67AD"/>
                </a:solidFill>
              </a:rPr>
              <a:t>Αυξάνει την ελαστικότητα του κόλπου</a:t>
            </a:r>
          </a:p>
          <a:p>
            <a:pPr>
              <a:lnSpc>
                <a:spcPct val="150000"/>
              </a:lnSpc>
              <a:buFont typeface="Wingdings" charset="2"/>
              <a:buChar char="ü"/>
            </a:pPr>
            <a:r>
              <a:rPr lang="el-GR" sz="2400" b="1" dirty="0" smtClean="0">
                <a:solidFill>
                  <a:srgbClr val="BD67AD"/>
                </a:solidFill>
              </a:rPr>
              <a:t>Ελαττώνει το </a:t>
            </a:r>
            <a:r>
              <a:rPr lang="en-US" sz="2400" b="1" dirty="0" smtClean="0">
                <a:solidFill>
                  <a:srgbClr val="BD67AD"/>
                </a:solidFill>
              </a:rPr>
              <a:t>pH </a:t>
            </a:r>
            <a:r>
              <a:rPr lang="el-GR" sz="2400" b="1" dirty="0" smtClean="0">
                <a:solidFill>
                  <a:srgbClr val="BD67AD"/>
                </a:solidFill>
              </a:rPr>
              <a:t>του κολπικού υγρού </a:t>
            </a:r>
            <a:r>
              <a:rPr lang="el-GR" sz="2400" dirty="0" smtClean="0">
                <a:solidFill>
                  <a:srgbClr val="BD67AD"/>
                </a:solidFill>
              </a:rPr>
              <a:t>σε φυσιολογικά επίπεδα</a:t>
            </a:r>
            <a:endParaRPr lang="el-GR" sz="2400" b="1" dirty="0" smtClean="0">
              <a:solidFill>
                <a:srgbClr val="BD67AD"/>
              </a:solidFill>
            </a:endParaRPr>
          </a:p>
          <a:p>
            <a:endParaRPr lang="el-GR" sz="2400" dirty="0">
              <a:solidFill>
                <a:srgbClr val="BD67A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9527" y="6488668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108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 txBox="1">
            <a:spLocks/>
          </p:cNvSpPr>
          <p:nvPr/>
        </p:nvSpPr>
        <p:spPr>
          <a:xfrm>
            <a:off x="211666" y="0"/>
            <a:ext cx="11980333" cy="1228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200" b="1" dirty="0">
                <a:solidFill>
                  <a:schemeClr val="accent1">
                    <a:lumMod val="50000"/>
                  </a:schemeClr>
                </a:solidFill>
              </a:rPr>
              <a:t>Μ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ε το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Mona Lisa Touch Laser</a:t>
            </a:r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 δηλαδή φτιάχνει </a:t>
            </a:r>
          </a:p>
          <a:p>
            <a:pPr algn="ctr"/>
            <a:r>
              <a:rPr lang="el-GR" sz="3200" b="1" dirty="0" smtClean="0">
                <a:solidFill>
                  <a:schemeClr val="accent1">
                    <a:lumMod val="50000"/>
                  </a:schemeClr>
                </a:solidFill>
              </a:rPr>
              <a:t>η υγεία του κόλπου? </a:t>
            </a:r>
          </a:p>
        </p:txBody>
      </p:sp>
      <p:sp>
        <p:nvSpPr>
          <p:cNvPr id="6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285750" y="1228725"/>
            <a:ext cx="11487150" cy="334327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Σε μικροβιολογικές εξετάσεις γυναικών που υπεβλήθησαν σε θεραπεία με </a:t>
            </a:r>
            <a:r>
              <a:rPr lang="en-US" b="1" dirty="0" smtClean="0">
                <a:solidFill>
                  <a:srgbClr val="BD67AD"/>
                </a:solidFill>
              </a:rPr>
              <a:t>Mona Lisa Touch Laser</a:t>
            </a:r>
            <a:r>
              <a:rPr lang="el-GR" b="1" dirty="0" smtClean="0">
                <a:solidFill>
                  <a:srgbClr val="BD67AD"/>
                </a:solidFill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έχει βρεθεί ότι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el-G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Επανέρχεται η φυσιολογική χλωρίδα του κόλπου </a:t>
            </a:r>
            <a:r>
              <a:rPr lang="el-GR" sz="2000" dirty="0" smtClean="0">
                <a:solidFill>
                  <a:srgbClr val="BD67AD"/>
                </a:solidFill>
              </a:rPr>
              <a:t>(αυξάνονται δηλαδή ή επανεμφανίζονται οι </a:t>
            </a:r>
            <a:r>
              <a:rPr lang="el-GR" sz="2000" dirty="0" err="1" smtClean="0">
                <a:solidFill>
                  <a:srgbClr val="BD67AD"/>
                </a:solidFill>
              </a:rPr>
              <a:t>γαλακτοβάκιλλοι</a:t>
            </a:r>
            <a:r>
              <a:rPr lang="el-GR" sz="2000" dirty="0" smtClean="0">
                <a:solidFill>
                  <a:srgbClr val="BD67AD"/>
                </a:solidFill>
              </a:rPr>
              <a:t>)</a:t>
            </a:r>
            <a:endParaRPr lang="el-GR" sz="2000" b="1" dirty="0">
              <a:solidFill>
                <a:srgbClr val="BD67AD"/>
              </a:solidFill>
            </a:endParaRPr>
          </a:p>
          <a:p>
            <a:pPr>
              <a:buFont typeface="Wingdings" charset="2"/>
              <a:buChar char="ü"/>
            </a:pPr>
            <a:r>
              <a:rPr lang="el-GR" sz="2000" b="1" dirty="0" smtClean="0">
                <a:solidFill>
                  <a:srgbClr val="BD67AD"/>
                </a:solidFill>
              </a:rPr>
              <a:t>Ελαττώνονται παθογόνοι μικροοργανισμοί</a:t>
            </a:r>
            <a:r>
              <a:rPr lang="el-GR" sz="2000" dirty="0" smtClean="0">
                <a:solidFill>
                  <a:srgbClr val="BD67AD"/>
                </a:solidFill>
              </a:rPr>
              <a:t> που προδιαθέτουν ή ευθύνονται για κολπίτιδες ή ουρολοιμώξεις όπως το </a:t>
            </a:r>
            <a:r>
              <a:rPr lang="el-GR" sz="2000" dirty="0" err="1" smtClean="0">
                <a:solidFill>
                  <a:srgbClr val="BD67AD"/>
                </a:solidFill>
              </a:rPr>
              <a:t>κολοβακτήριο</a:t>
            </a:r>
            <a:r>
              <a:rPr lang="el-GR" sz="2000" dirty="0" smtClean="0">
                <a:solidFill>
                  <a:srgbClr val="BD67AD"/>
                </a:solidFill>
              </a:rPr>
              <a:t> </a:t>
            </a:r>
            <a:endParaRPr lang="el-GR" sz="2000" b="1" dirty="0">
              <a:solidFill>
                <a:srgbClr val="BD67AD"/>
              </a:solidFill>
            </a:endParaRPr>
          </a:p>
        </p:txBody>
      </p:sp>
      <p:graphicFrame>
        <p:nvGraphicFramePr>
          <p:cNvPr id="7" name="Γράφημα 6"/>
          <p:cNvGraphicFramePr/>
          <p:nvPr>
            <p:extLst>
              <p:ext uri="{D42A27DB-BD31-4B8C-83A1-F6EECF244321}">
                <p14:modId xmlns:p14="http://schemas.microsoft.com/office/powerpoint/2010/main" val="109696556"/>
              </p:ext>
            </p:extLst>
          </p:nvPr>
        </p:nvGraphicFramePr>
        <p:xfrm>
          <a:off x="285750" y="4572000"/>
          <a:ext cx="10295163" cy="2210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237306" y="4758612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smtClean="0">
                <a:solidFill>
                  <a:srgbClr val="BD67AD"/>
                </a:solidFill>
              </a:rPr>
              <a:t>79%</a:t>
            </a:r>
            <a:endParaRPr lang="el-GR" sz="2000" b="1">
              <a:solidFill>
                <a:srgbClr val="BD67A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864401" y="5400615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BD67AD"/>
                </a:solidFill>
              </a:rPr>
              <a:t>100%</a:t>
            </a:r>
            <a:endParaRPr lang="el-GR" sz="2000" b="1" dirty="0">
              <a:solidFill>
                <a:srgbClr val="BD67A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662888" y="6042618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BD67AD"/>
                </a:solidFill>
              </a:rPr>
              <a:t>91%</a:t>
            </a:r>
            <a:endParaRPr lang="el-GR" sz="2000" b="1" dirty="0">
              <a:solidFill>
                <a:srgbClr val="BD67A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1374" y="4265196"/>
            <a:ext cx="2300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Ποσοστά </a:t>
            </a:r>
            <a:r>
              <a:rPr lang="el-GR" sz="2000" b="1" smtClean="0">
                <a:solidFill>
                  <a:schemeClr val="accent1">
                    <a:lumMod val="75000"/>
                  </a:schemeClr>
                </a:solidFill>
              </a:rPr>
              <a:t>γυναικών </a:t>
            </a:r>
            <a:endParaRPr lang="el-GR" sz="20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9527" y="6488668"/>
            <a:ext cx="9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Δεδομένα από μελέτες της ομάδας του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Αναπλ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</a:rPr>
              <a:t>Καθ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. κ. Σ. Αθανασίου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358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2865</TotalTime>
  <Words>1652</Words>
  <Application>Microsoft Macintosh PowerPoint</Application>
  <PresentationFormat>Custom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Θέμα του Office</vt:lpstr>
      <vt:lpstr>Μήπως έχω και εγώ ατροφία κόλπου?</vt:lpstr>
      <vt:lpstr>Πως μπορώ να μάθω εάν έχω ατροφία κόλπου? </vt:lpstr>
      <vt:lpstr>PowerPoint Presentation</vt:lpstr>
      <vt:lpstr>Συμπτώματα από το γεννητικό σύστημα Ξηρότητα κόλπου και αιδοίου (για παράδειγμα μπορεί προϊόντα καθαρισμού της ευαίσθητης περιοχής να μην γίνονται πλέον ανεκτά ή να καθίσταται αδύνατη η σεξουαλική επαφή λόγω απουσίας κολπικών υγρών).  Δυσπαρεύνια (πόνος κατά ή μετά την σεξουαλική επαφή) Αίσθημα καύσου κατά ή μετά την σεξουαλική επαφή Αίσθημα κνησμού κόλπου και αιδοίου (ακόμα και η επαφή της περιοχής με το εσώρουχο μπορεί να είναι ενοχλητική, ενώ στενά παντελόνια μπορεί να θεωρούνται από τις γυναίκες ως «απαγορευτικά»).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Tasos Pitsounis</dc:creator>
  <cp:lastModifiedBy>Stavros Athanasiou</cp:lastModifiedBy>
  <cp:revision>60</cp:revision>
  <dcterms:created xsi:type="dcterms:W3CDTF">2017-08-18T12:38:29Z</dcterms:created>
  <dcterms:modified xsi:type="dcterms:W3CDTF">2017-09-23T08:28:04Z</dcterms:modified>
</cp:coreProperties>
</file>